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</p:sldMasterIdLst>
  <p:sldIdLst>
    <p:sldId id="256" r:id="rId2"/>
    <p:sldId id="257" r:id="rId3"/>
    <p:sldId id="281" r:id="rId4"/>
    <p:sldId id="258" r:id="rId5"/>
    <p:sldId id="261" r:id="rId6"/>
    <p:sldId id="268" r:id="rId7"/>
    <p:sldId id="262" r:id="rId8"/>
    <p:sldId id="270" r:id="rId9"/>
    <p:sldId id="275" r:id="rId10"/>
    <p:sldId id="276" r:id="rId11"/>
    <p:sldId id="277" r:id="rId12"/>
    <p:sldId id="266" r:id="rId1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82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53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35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7266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09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60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00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9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8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06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64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34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83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2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06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48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30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22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  <p:sldLayoutId id="2147483816" r:id="rId14"/>
    <p:sldLayoutId id="2147483817" r:id="rId15"/>
    <p:sldLayoutId id="2147483818" r:id="rId16"/>
    <p:sldLayoutId id="2147483819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turoprossimo.it/en/2020/05/come-sopravvivere-alla-rivoluzione-dell-intelligenza-artificiale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/3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9674" y="4876181"/>
            <a:ext cx="9671001" cy="1734790"/>
          </a:xfrm>
        </p:spPr>
        <p:txBody>
          <a:bodyPr>
            <a:normAutofit/>
          </a:bodyPr>
          <a:lstStyle/>
          <a:p>
            <a:pPr algn="r"/>
            <a:r>
              <a:rPr lang="en-GB" sz="2500" b="1" dirty="0">
                <a:cs typeface="Calibri Light"/>
              </a:rPr>
              <a:t>Presented To: Vivek Jain Sir</a:t>
            </a:r>
            <a:br>
              <a:rPr lang="en-GB" sz="2500" b="1" dirty="0">
                <a:cs typeface="Calibri Light"/>
              </a:rPr>
            </a:br>
            <a:r>
              <a:rPr lang="en-GB" sz="2500" b="1" dirty="0">
                <a:cs typeface="Calibri Light"/>
              </a:rPr>
              <a:t>Presented By: </a:t>
            </a:r>
            <a:r>
              <a:rPr lang="en-GB" sz="2500" b="1">
                <a:cs typeface="Calibri Light"/>
              </a:rPr>
              <a:t>A.B. </a:t>
            </a:r>
            <a:r>
              <a:rPr lang="en-GB" sz="2500" b="1" dirty="0">
                <a:cs typeface="Calibri Light"/>
              </a:rPr>
              <a:t>Hemant</a:t>
            </a:r>
            <a:br>
              <a:rPr lang="en-GB" sz="2500" b="1" dirty="0">
                <a:cs typeface="Calibri Light"/>
              </a:rPr>
            </a:br>
            <a:r>
              <a:rPr lang="en-GB" sz="2500" b="1" dirty="0" err="1">
                <a:cs typeface="Calibri Light"/>
              </a:rPr>
              <a:t>Bca</a:t>
            </a:r>
            <a:r>
              <a:rPr lang="en-GB" sz="2500" b="1" dirty="0">
                <a:cs typeface="Calibri Light"/>
              </a:rPr>
              <a:t> 4</a:t>
            </a:r>
            <a:r>
              <a:rPr lang="en-GB" sz="2500" b="1" baseline="30000" dirty="0">
                <a:cs typeface="Calibri Light"/>
              </a:rPr>
              <a:t>th</a:t>
            </a:r>
            <a:r>
              <a:rPr lang="en-GB" sz="2500" b="1" dirty="0">
                <a:cs typeface="Calibri Light"/>
              </a:rPr>
              <a:t> Sem.</a:t>
            </a:r>
            <a:br>
              <a:rPr lang="en-GB" sz="2500" b="1" dirty="0">
                <a:cs typeface="Calibri Light"/>
              </a:rPr>
            </a:br>
            <a:endParaRPr lang="en-GB" sz="2500" b="1" dirty="0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4820519" y="4937276"/>
            <a:ext cx="6382883" cy="849084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373F50-B865-47BC-81E5-9499FD981D49}"/>
              </a:ext>
            </a:extLst>
          </p:cNvPr>
          <p:cNvSpPr txBox="1"/>
          <p:nvPr/>
        </p:nvSpPr>
        <p:spPr>
          <a:xfrm>
            <a:off x="0" y="6858000"/>
            <a:ext cx="47631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s://www.futuroprossimo.it/en/2020/05/come-sopravvivere-alla-rivoluzione-dell-intelligenza-artificiale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/3.0/"/>
              </a:rPr>
              <a:t>CC BY</a:t>
            </a:r>
            <a:endParaRPr lang="en-US" sz="90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38BF66E-5A94-A4B3-92C1-3873E41D7F6E}"/>
              </a:ext>
            </a:extLst>
          </p:cNvPr>
          <p:cNvSpPr txBox="1">
            <a:spLocks/>
          </p:cNvSpPr>
          <p:nvPr/>
        </p:nvSpPr>
        <p:spPr>
          <a:xfrm>
            <a:off x="926355" y="1114424"/>
            <a:ext cx="9671001" cy="28206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GB" b="1" dirty="0">
                <a:solidFill>
                  <a:schemeClr val="bg1"/>
                </a:solidFill>
                <a:cs typeface="Calibri Light"/>
              </a:rPr>
              <a:t>Expert System In Artificial Intelligence</a:t>
            </a:r>
            <a:br>
              <a:rPr lang="en-GB" b="1" dirty="0">
                <a:cs typeface="Calibri Light"/>
              </a:rPr>
            </a:br>
            <a:endParaRPr lang="en-GB" sz="2400" b="1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BBAE8-D73D-4B73-B027-F0B6DD10F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-45719"/>
            <a:ext cx="9404723" cy="45719"/>
          </a:xfrm>
        </p:spPr>
        <p:txBody>
          <a:bodyPr/>
          <a:lstStyle/>
          <a:p>
            <a:r>
              <a:rPr lang="en-US" sz="100" b="1" dirty="0" err="1"/>
              <a:t>nls</a:t>
            </a:r>
            <a:endParaRPr lang="en-US" sz="1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A8316-0A49-4A0E-BCDB-5D5817FE2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41763"/>
            <a:ext cx="9894426" cy="47728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600" b="1" i="0" dirty="0">
                <a:effectLst/>
                <a:latin typeface="inter-bold"/>
              </a:rPr>
              <a:t>In designing and manufacturing domain</a:t>
            </a:r>
            <a:br>
              <a:rPr lang="en-US" sz="2600" b="0" i="0" dirty="0">
                <a:effectLst/>
                <a:latin typeface="inter-regular"/>
              </a:rPr>
            </a:br>
            <a:r>
              <a:rPr lang="en-US" sz="2600" b="0" i="0" dirty="0">
                <a:effectLst/>
                <a:latin typeface="inter-regular"/>
              </a:rPr>
              <a:t>It can be used for designing and manufacturing physical devices such as camera lenses and automobiles.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600" b="1" i="0" dirty="0">
                <a:effectLst/>
                <a:latin typeface="inter-bold"/>
              </a:rPr>
              <a:t>In the knowledge domain</a:t>
            </a:r>
            <a:br>
              <a:rPr lang="en-US" sz="2600" b="0" i="0" dirty="0">
                <a:effectLst/>
                <a:latin typeface="inter-regular"/>
              </a:rPr>
            </a:br>
            <a:r>
              <a:rPr lang="en-US" sz="2600" b="0" i="0" dirty="0">
                <a:effectLst/>
                <a:latin typeface="inter-regular"/>
              </a:rPr>
              <a:t>These systems are primarily used for publishing the relevant knowledge to the users. The two popular ES used for this domain is an advisor and a tax advisor.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600" b="1" i="0" dirty="0">
                <a:effectLst/>
                <a:latin typeface="inter-bold"/>
              </a:rPr>
              <a:t>In the finance domain</a:t>
            </a:r>
            <a:br>
              <a:rPr lang="en-US" sz="2600" b="0" i="0" dirty="0">
                <a:effectLst/>
                <a:latin typeface="inter-regular"/>
              </a:rPr>
            </a:br>
            <a:r>
              <a:rPr lang="en-US" sz="2600" b="0" i="0" dirty="0">
                <a:effectLst/>
                <a:latin typeface="inter-regular"/>
              </a:rPr>
              <a:t>In the finance industries, it is used to detect any type of possible fraud, suspicious activity, and advise bankers that if they should provide loans for business or not.</a:t>
            </a:r>
          </a:p>
          <a:p>
            <a:endParaRPr 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92567F-F0A6-8C1A-1B50-76D49193B956}"/>
              </a:ext>
            </a:extLst>
          </p:cNvPr>
          <p:cNvSpPr txBox="1"/>
          <p:nvPr/>
        </p:nvSpPr>
        <p:spPr>
          <a:xfrm>
            <a:off x="1143000" y="469900"/>
            <a:ext cx="9601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u="sng" dirty="0"/>
              <a:t>Applications of Expert System</a:t>
            </a:r>
            <a:endParaRPr lang="en-IN" sz="4500" b="1" u="sng" dirty="0"/>
          </a:p>
        </p:txBody>
      </p:sp>
    </p:spTree>
    <p:extLst>
      <p:ext uri="{BB962C8B-B14F-4D97-AF65-F5344CB8AC3E}">
        <p14:creationId xmlns:p14="http://schemas.microsoft.com/office/powerpoint/2010/main" val="68309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B7CAF-35A5-4A1A-A39E-2AA1DEC4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646111" y="83126"/>
            <a:ext cx="9404723" cy="45719"/>
          </a:xfrm>
        </p:spPr>
        <p:txBody>
          <a:bodyPr/>
          <a:lstStyle/>
          <a:p>
            <a:r>
              <a:rPr lang="en-US" sz="100" dirty="0" err="1"/>
              <a:t>Nl</a:t>
            </a:r>
            <a:r>
              <a:rPr lang="en-US" sz="100" dirty="0"/>
              <a:t>/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57FFE-963F-432C-B266-737F68528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022" y="1151314"/>
            <a:ext cx="10482349" cy="50970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600" b="1" i="0" dirty="0">
                <a:effectLst/>
                <a:latin typeface="inter-bold"/>
              </a:rPr>
              <a:t>In the diagnosis and troubleshooting of devices</a:t>
            </a:r>
            <a:br>
              <a:rPr lang="en-US" sz="2600" i="0" dirty="0">
                <a:effectLst/>
                <a:latin typeface="inter-regular"/>
              </a:rPr>
            </a:br>
            <a:r>
              <a:rPr lang="en-US" sz="2600" i="0" dirty="0">
                <a:effectLst/>
                <a:latin typeface="inter-regular"/>
              </a:rPr>
              <a:t>In medical diagnosis, the ES system is used, and it was the first area where these systems were used.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600" b="1" i="0" dirty="0">
                <a:effectLst/>
                <a:latin typeface="inter-bold"/>
              </a:rPr>
              <a:t>Planning and Scheduling</a:t>
            </a:r>
            <a:br>
              <a:rPr lang="en-US" sz="2600" i="0" dirty="0">
                <a:effectLst/>
                <a:latin typeface="inter-regular"/>
              </a:rPr>
            </a:br>
            <a:r>
              <a:rPr lang="en-US" sz="2600" i="0" dirty="0">
                <a:effectLst/>
                <a:latin typeface="inter-regular"/>
              </a:rPr>
              <a:t>The expert systems can also be used for planning and scheduling some particular tasks for achieving the goal of that task.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3844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17CEC-3009-9473-5267-074ED3BB4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193" y="2371726"/>
            <a:ext cx="7910669" cy="2223423"/>
          </a:xfrm>
        </p:spPr>
        <p:txBody>
          <a:bodyPr>
            <a:normAutofit/>
          </a:bodyPr>
          <a:lstStyle/>
          <a:p>
            <a:r>
              <a:rPr lang="en-US" sz="7000" b="1" dirty="0">
                <a:solidFill>
                  <a:schemeClr val="bg1"/>
                </a:solidFill>
              </a:rPr>
              <a:t>THANK YOU </a:t>
            </a:r>
            <a:r>
              <a:rPr lang="en-US" sz="7000" b="1" dirty="0">
                <a:solidFill>
                  <a:schemeClr val="tx1"/>
                </a:solidFill>
              </a:rPr>
              <a:t>!!</a:t>
            </a:r>
            <a:r>
              <a:rPr lang="en-US" sz="7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26" name="Picture 2" descr="🙃">
            <a:extLst>
              <a:ext uri="{FF2B5EF4-FFF2-40B4-BE49-F238E27FC236}">
                <a16:creationId xmlns:a16="http://schemas.microsoft.com/office/drawing/2014/main" id="{F0E96A99-4FAA-7150-0455-3D572927E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775" y="2709908"/>
            <a:ext cx="534764" cy="53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10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B1BD-A8AB-6A67-3A98-F9D994128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400" b="1" u="sng" dirty="0"/>
              <a:t>Expert System: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C3B94-3EA0-4F24-DE83-438D0DE21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853248"/>
            <a:ext cx="11222182" cy="464157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An Expert System in AI is a computer program that emulates the decision making ability of a human expert in a specific domain or field.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It is designed to provide intelligent solutions to a problem the knowledge and reasoning processes of human experts.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000" dirty="0"/>
              <a:t> Expert systems typically consist of a knowledge base, an inference engine, and a user interface.</a:t>
            </a:r>
          </a:p>
          <a:p>
            <a:pPr marL="914400" lvl="2" indent="0">
              <a:buNone/>
            </a:pPr>
            <a:r>
              <a:rPr lang="en-US" dirty="0"/>
              <a:t>		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6423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72E3836-3EFE-2CB1-7207-8FF52AAE4D55}"/>
              </a:ext>
            </a:extLst>
          </p:cNvPr>
          <p:cNvSpPr txBox="1"/>
          <p:nvPr/>
        </p:nvSpPr>
        <p:spPr>
          <a:xfrm>
            <a:off x="762000" y="1212850"/>
            <a:ext cx="1041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0" dirty="0">
                <a:effectLst/>
                <a:latin typeface="inter-regular"/>
              </a:rPr>
              <a:t>The expert system is a part of AI, and the first ES was developed in the year 1970, which was the first successful approach of artificial intelligence. </a:t>
            </a:r>
          </a:p>
          <a:p>
            <a:r>
              <a:rPr lang="en-US" sz="2800" b="1" i="0" dirty="0">
                <a:effectLst/>
                <a:latin typeface="inter-regular"/>
              </a:rPr>
              <a:t>It solves the most complex issue as an expert by extracting the knowledge stored in its knowledge base. The system helps in decision making for complex problems using </a:t>
            </a:r>
            <a:r>
              <a:rPr lang="en-US" sz="2800" b="1" i="0" dirty="0">
                <a:effectLst/>
                <a:latin typeface="inter-bold"/>
              </a:rPr>
              <a:t>both facts and heuristics like a human expert</a:t>
            </a:r>
            <a:r>
              <a:rPr lang="en-US" sz="2800" b="1" i="0" dirty="0">
                <a:effectLst/>
                <a:latin typeface="inter-regular"/>
              </a:rPr>
              <a:t>. It is called so because it contains the expert knowledge of a specific domain and can solve any complex problem of that particular domain. These systems are designed for a specific domain, such as </a:t>
            </a:r>
            <a:r>
              <a:rPr lang="en-US" sz="2800" b="1" i="0" dirty="0">
                <a:effectLst/>
                <a:latin typeface="inter-bold"/>
              </a:rPr>
              <a:t>medicine, science,</a:t>
            </a:r>
            <a:r>
              <a:rPr lang="en-US" sz="2800" b="1" i="0" dirty="0">
                <a:effectLst/>
                <a:latin typeface="inter-regular"/>
              </a:rPr>
              <a:t> computer etc.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334346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C821B-69E2-B0BF-82CF-C426F26E2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094" y="231046"/>
            <a:ext cx="8886071" cy="960446"/>
          </a:xfrm>
        </p:spPr>
        <p:txBody>
          <a:bodyPr>
            <a:normAutofit/>
          </a:bodyPr>
          <a:lstStyle/>
          <a:p>
            <a:pPr algn="ctr"/>
            <a:r>
              <a:rPr lang="en-GB" sz="4400" b="1" u="sng" dirty="0"/>
              <a:t>Component of Expert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84797-B73C-9B03-33BE-37F4A27AF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094" y="1620982"/>
            <a:ext cx="10894724" cy="52370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800" b="1" u="sng" dirty="0"/>
              <a:t>Knowledge Base</a:t>
            </a:r>
            <a:r>
              <a:rPr lang="en-GB" sz="2400" b="1" dirty="0"/>
              <a:t>: This component stores knowledge from human experts in the domain. It contains rules, facts and other necessary information for problem-solving.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b="1" u="sng" dirty="0"/>
              <a:t>Rules Engine:</a:t>
            </a:r>
            <a:r>
              <a:rPr lang="en-GB" sz="2400" b="1" dirty="0"/>
              <a:t> T</a:t>
            </a:r>
            <a:r>
              <a:rPr lang="en-US" sz="2400" b="1" dirty="0"/>
              <a:t>he rules engine is responsible for interpreting and applying the knowledge stored in the knowledge base to solve problems. It uses reasoning mechanisms, such as rule-based reasoning, fuzzy logic.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u="sng" dirty="0"/>
              <a:t>User Interface:</a:t>
            </a:r>
            <a:r>
              <a:rPr lang="en-US" sz="2400" b="1" dirty="0"/>
              <a:t> The user interface provides a way for users to interact with the expert system, inputting queries or problems and receiving responses or solutions. It may take various forms, such as a command-line interface, graphical user interface (GUI), or natural language interface.</a:t>
            </a:r>
            <a:endParaRPr lang="en-GB" sz="2400" b="1" dirty="0"/>
          </a:p>
          <a:p>
            <a:pPr marL="0" indent="0">
              <a:buNone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76442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78F3A-CC36-5E6F-68A7-B8E33B31A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525472" cy="1400530"/>
          </a:xfrm>
        </p:spPr>
        <p:txBody>
          <a:bodyPr>
            <a:noAutofit/>
          </a:bodyPr>
          <a:lstStyle/>
          <a:p>
            <a:pPr algn="ctr"/>
            <a:r>
              <a:rPr lang="en-GB" sz="4400" b="1" u="sng" dirty="0"/>
              <a:t>Diagram of Expert System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D7CEBD-BA8E-9958-F3BF-6D5FE24090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1534725"/>
            <a:ext cx="10850716" cy="4464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5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52922-D1B2-4719-BB75-969252B7C0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834" y="1578402"/>
            <a:ext cx="9404723" cy="5063837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800" b="1" i="0" u="sng" dirty="0">
                <a:effectLst/>
                <a:latin typeface="inter-bold"/>
              </a:rPr>
              <a:t>High Performance:</a:t>
            </a:r>
            <a:r>
              <a:rPr lang="en-US" sz="2800" b="0" i="0" dirty="0">
                <a:effectLst/>
                <a:latin typeface="inter-regular"/>
              </a:rPr>
              <a:t> The expert system provides high performance for solving any type of complex problem of a specific domain with high efficiency and accuracy.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i="0" u="sng" dirty="0">
                <a:effectLst/>
                <a:latin typeface="inter-bold"/>
              </a:rPr>
              <a:t>Understandable:</a:t>
            </a:r>
            <a:r>
              <a:rPr lang="en-US" sz="2800" b="0" i="0" dirty="0">
                <a:effectLst/>
                <a:latin typeface="inter-regular"/>
              </a:rPr>
              <a:t> It responds in a way that can be easily understandable by the user. It can take input in human language and provides the output in the same way.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i="0" u="sng" dirty="0">
                <a:effectLst/>
                <a:latin typeface="inter-bold"/>
              </a:rPr>
              <a:t>Reliable:</a:t>
            </a:r>
            <a:r>
              <a:rPr lang="en-US" sz="2800" b="0" i="0" dirty="0">
                <a:effectLst/>
                <a:latin typeface="inter-regular"/>
              </a:rPr>
              <a:t> It is much reliable for generating an efficient and accurate output.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i="0" u="sng" dirty="0">
                <a:effectLst/>
                <a:latin typeface="inter-bold"/>
              </a:rPr>
              <a:t>Highly responsive:</a:t>
            </a:r>
            <a:r>
              <a:rPr lang="en-US" sz="2800" b="0" i="0" dirty="0">
                <a:effectLst/>
                <a:latin typeface="inter-regular"/>
              </a:rPr>
              <a:t> ES provides the result for any complex query within a very short period of time.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8AD5C4-AB79-51CA-F2A5-E7EECD901386}"/>
              </a:ext>
            </a:extLst>
          </p:cNvPr>
          <p:cNvSpPr txBox="1"/>
          <p:nvPr/>
        </p:nvSpPr>
        <p:spPr>
          <a:xfrm>
            <a:off x="1233834" y="435034"/>
            <a:ext cx="82657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just">
              <a:buNone/>
            </a:pPr>
            <a:r>
              <a:rPr lang="en-US" sz="4800" b="1" i="0" u="sng" dirty="0">
                <a:effectLst/>
                <a:latin typeface="inter-bold"/>
              </a:rPr>
              <a:t>Characteristics of Expert System</a:t>
            </a:r>
            <a:endParaRPr lang="en-US" sz="4800" b="0" i="0" u="sng" dirty="0">
              <a:effectLst/>
              <a:latin typeface="inter-regular"/>
            </a:endParaRPr>
          </a:p>
        </p:txBody>
      </p:sp>
    </p:spTree>
    <p:extLst>
      <p:ext uri="{BB962C8B-B14F-4D97-AF65-F5344CB8AC3E}">
        <p14:creationId xmlns:p14="http://schemas.microsoft.com/office/powerpoint/2010/main" val="3208931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F9ADA-4545-D59C-44AA-E39EA1ED9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897" y="452718"/>
            <a:ext cx="9817331" cy="140053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5400" b="1" i="0" u="sng" dirty="0">
                <a:solidFill>
                  <a:schemeClr val="tx1"/>
                </a:solidFill>
                <a:effectLst/>
                <a:latin typeface="inter-bold"/>
              </a:rPr>
              <a:t>Participants in the development of Expert System</a:t>
            </a:r>
            <a:endParaRPr lang="en-US" sz="5400" b="0" i="0" u="sng" dirty="0">
              <a:solidFill>
                <a:schemeClr val="tx1"/>
              </a:solidFill>
              <a:effectLst/>
              <a:latin typeface="inter-regular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2A173-DD52-06A1-2178-E9DB84329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270" y="2052918"/>
            <a:ext cx="11230494" cy="41954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600" b="0" i="0" dirty="0">
                <a:effectLst/>
                <a:latin typeface="inter-regular"/>
              </a:rPr>
              <a:t>There are three primary participants in the building of Expert System:</a:t>
            </a:r>
          </a:p>
          <a:p>
            <a:pPr algn="just">
              <a:buFont typeface="+mj-lt"/>
              <a:buAutoNum type="arabicPeriod"/>
            </a:pPr>
            <a:r>
              <a:rPr lang="en-US" sz="2600" b="1" i="0" u="sng" dirty="0">
                <a:effectLst/>
                <a:latin typeface="inter-bold"/>
              </a:rPr>
              <a:t>Expert:</a:t>
            </a:r>
            <a:r>
              <a:rPr lang="en-US" sz="2600" b="0" i="0" u="sng" dirty="0">
                <a:effectLst/>
                <a:latin typeface="inter-regular"/>
              </a:rPr>
              <a:t> </a:t>
            </a:r>
            <a:r>
              <a:rPr lang="en-US" sz="2600" b="0" i="0" dirty="0">
                <a:effectLst/>
                <a:latin typeface="inter-regular"/>
              </a:rPr>
              <a:t>The success of an ES much depends on the knowledge provided by human experts. These experts are those persons who are specialized in that specific domain.</a:t>
            </a:r>
          </a:p>
          <a:p>
            <a:pPr algn="just">
              <a:buFont typeface="+mj-lt"/>
              <a:buAutoNum type="arabicPeriod"/>
            </a:pPr>
            <a:r>
              <a:rPr lang="en-US" sz="2600" b="1" u="sng" dirty="0">
                <a:effectLst/>
                <a:latin typeface="inter-bold"/>
              </a:rPr>
              <a:t>Knowledge Engineer:</a:t>
            </a:r>
            <a:r>
              <a:rPr lang="en-US" sz="2600" b="0" i="0" dirty="0">
                <a:effectLst/>
                <a:latin typeface="inter-regular"/>
              </a:rPr>
              <a:t> Knowledge engineer is the person who gathers the knowledge from the domain experts and then codifies that knowledge to the system according to the formalism.</a:t>
            </a:r>
          </a:p>
          <a:p>
            <a:pPr algn="just">
              <a:buFont typeface="+mj-lt"/>
              <a:buAutoNum type="arabicPeriod"/>
            </a:pPr>
            <a:r>
              <a:rPr lang="en-US" sz="2600" b="1" i="0" u="sng" dirty="0">
                <a:effectLst/>
                <a:latin typeface="inter-bold"/>
              </a:rPr>
              <a:t>End-User:</a:t>
            </a:r>
            <a:r>
              <a:rPr lang="en-US" sz="2600" b="0" i="0" dirty="0">
                <a:effectLst/>
                <a:latin typeface="inter-regular"/>
              </a:rPr>
              <a:t> This is a particular person or a group of people who may not be experts, and working on the expert system needs the solution or advice for his queries, which are complex.</a:t>
            </a:r>
          </a:p>
          <a:p>
            <a:endParaRPr lang="en-GB" sz="2800" b="1" dirty="0"/>
          </a:p>
          <a:p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24205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omb/>
      </p:transition>
    </mc:Choice>
    <mc:Fallback xmlns="">
      <p:transition spd="slow">
        <p:comb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F3B21-E07A-4E0B-A14A-803B44B1A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902257"/>
          </a:xfrm>
        </p:spPr>
        <p:txBody>
          <a:bodyPr/>
          <a:lstStyle/>
          <a:p>
            <a:r>
              <a:rPr lang="en-US" sz="100" dirty="0"/>
              <a:t>fa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9A3B65-BAD3-9AF5-002A-1E516BFFB1BA}"/>
              </a:ext>
            </a:extLst>
          </p:cNvPr>
          <p:cNvSpPr txBox="1"/>
          <p:nvPr/>
        </p:nvSpPr>
        <p:spPr>
          <a:xfrm>
            <a:off x="1181100" y="901700"/>
            <a:ext cx="85217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u="sng" dirty="0"/>
              <a:t>Advantages of Expert System</a:t>
            </a:r>
            <a:endParaRPr lang="en-IN" sz="4500" b="1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8E6B09-8410-86C2-04B5-96A1A47DFEDE}"/>
              </a:ext>
            </a:extLst>
          </p:cNvPr>
          <p:cNvSpPr txBox="1"/>
          <p:nvPr/>
        </p:nvSpPr>
        <p:spPr>
          <a:xfrm>
            <a:off x="1181101" y="2247900"/>
            <a:ext cx="93091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700" b="0" i="0" dirty="0">
                <a:effectLst/>
                <a:latin typeface="inter-regular"/>
              </a:rPr>
              <a:t>These systems are highly reproducible.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700" b="0" i="0" dirty="0">
                <a:effectLst/>
                <a:latin typeface="inter-regular"/>
              </a:rPr>
              <a:t>They can be used for risky places where the human presence is  </a:t>
            </a:r>
          </a:p>
          <a:p>
            <a:pPr algn="just"/>
            <a:r>
              <a:rPr lang="en-US" sz="2700" dirty="0">
                <a:latin typeface="inter-regular"/>
              </a:rPr>
              <a:t>  </a:t>
            </a:r>
            <a:r>
              <a:rPr lang="en-US" sz="2700" b="0" i="0" dirty="0">
                <a:effectLst/>
                <a:latin typeface="inter-regular"/>
              </a:rPr>
              <a:t>not safe.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700" b="0" i="0" dirty="0">
                <a:effectLst/>
                <a:latin typeface="inter-regular"/>
              </a:rPr>
              <a:t>Error possibilities are less if the KB contains correct knowledge.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700" b="0" i="0" dirty="0">
                <a:effectLst/>
                <a:latin typeface="inter-regular"/>
              </a:rPr>
              <a:t>The performance of these systems remains steady as it is not </a:t>
            </a:r>
          </a:p>
          <a:p>
            <a:pPr algn="just"/>
            <a:r>
              <a:rPr lang="en-US" sz="2700" dirty="0">
                <a:latin typeface="inter-regular"/>
              </a:rPr>
              <a:t>  </a:t>
            </a:r>
            <a:r>
              <a:rPr lang="en-US" sz="2700" b="0" i="0" dirty="0">
                <a:effectLst/>
                <a:latin typeface="inter-regular"/>
              </a:rPr>
              <a:t>affected by emotions, tension, or fatigue.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700" b="0" i="0" dirty="0">
                <a:effectLst/>
                <a:latin typeface="inter-regular"/>
              </a:rPr>
              <a:t>They provide a very high speed to respond to a particular query.</a:t>
            </a:r>
          </a:p>
        </p:txBody>
      </p:sp>
    </p:spTree>
    <p:extLst>
      <p:ext uri="{BB962C8B-B14F-4D97-AF65-F5344CB8AC3E}">
        <p14:creationId xmlns:p14="http://schemas.microsoft.com/office/powerpoint/2010/main" val="1830636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warp dir="in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57A79-07E3-4727-A464-DAFB9EA7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6442363" cy="581890"/>
          </a:xfrm>
        </p:spPr>
        <p:txBody>
          <a:bodyPr/>
          <a:lstStyle/>
          <a:p>
            <a:r>
              <a:rPr lang="en-US" sz="100" b="1" dirty="0" err="1"/>
              <a:t>hkj</a:t>
            </a:r>
            <a:endParaRPr lang="en-US" sz="1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B47A6-095A-482D-B705-16E8D9729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833" y="1321724"/>
            <a:ext cx="10424159" cy="5536276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700" b="1" i="0" dirty="0">
                <a:effectLst/>
                <a:latin typeface="inter-regular"/>
              </a:rPr>
              <a:t>The response of the expert system may get wrong if the knowledge base contains the wrong information.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700" b="1" i="0" dirty="0">
                <a:effectLst/>
                <a:latin typeface="inter-regular"/>
              </a:rPr>
              <a:t>Like a human being, it cannot produce a creative output for different scenarios.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700" b="1" i="0" dirty="0">
                <a:effectLst/>
                <a:latin typeface="inter-regular"/>
              </a:rPr>
              <a:t>Its maintenance and development costs are very high.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700" b="1" i="0" dirty="0">
                <a:effectLst/>
                <a:latin typeface="inter-regular"/>
              </a:rPr>
              <a:t>Knowledge acquisition for designing is much difficult.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700" b="1" i="0" dirty="0">
                <a:effectLst/>
                <a:latin typeface="inter-regular"/>
              </a:rPr>
              <a:t>For each domain, we require a specific ES, which is one of the big limitations.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700" b="1" i="0" dirty="0">
                <a:effectLst/>
                <a:latin typeface="inter-regular"/>
              </a:rPr>
              <a:t>It cannot learn from itself and hence requires manual updates.</a:t>
            </a:r>
          </a:p>
          <a:p>
            <a:pPr marL="0" indent="0">
              <a:buNone/>
            </a:pPr>
            <a:endParaRPr lang="en-US" sz="27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B7D4C6-6DF7-0B5A-8A3D-E221A62C5521}"/>
              </a:ext>
            </a:extLst>
          </p:cNvPr>
          <p:cNvSpPr txBox="1"/>
          <p:nvPr/>
        </p:nvSpPr>
        <p:spPr>
          <a:xfrm>
            <a:off x="1168400" y="581890"/>
            <a:ext cx="90805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b="1" u="sng" dirty="0"/>
              <a:t>Limitations of Expert System</a:t>
            </a:r>
            <a:endParaRPr lang="en-IN" sz="4600" b="1" u="sng" dirty="0"/>
          </a:p>
        </p:txBody>
      </p:sp>
    </p:spTree>
    <p:extLst>
      <p:ext uri="{BB962C8B-B14F-4D97-AF65-F5344CB8AC3E}">
        <p14:creationId xmlns:p14="http://schemas.microsoft.com/office/powerpoint/2010/main" val="3944682088"/>
      </p:ext>
    </p:extLst>
  </p:cSld>
  <p:clrMapOvr>
    <a:masterClrMapping/>
  </p:clrMapOvr>
  <p:transition spd="slow">
    <p:comb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777</TotalTime>
  <Words>868</Words>
  <Application>Microsoft Office PowerPoint</Application>
  <PresentationFormat>Widescreen</PresentationFormat>
  <Paragraphs>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 Light</vt:lpstr>
      <vt:lpstr>Century Gothic</vt:lpstr>
      <vt:lpstr>inter-bold</vt:lpstr>
      <vt:lpstr>inter-regular</vt:lpstr>
      <vt:lpstr>Wingdings</vt:lpstr>
      <vt:lpstr>Wingdings 3</vt:lpstr>
      <vt:lpstr>Ion</vt:lpstr>
      <vt:lpstr>Presented To: Vivek Jain Sir Presented By: A.B. Hemant Bca 4th Sem. </vt:lpstr>
      <vt:lpstr>Expert System:</vt:lpstr>
      <vt:lpstr>PowerPoint Presentation</vt:lpstr>
      <vt:lpstr>Component of Expert System</vt:lpstr>
      <vt:lpstr>Diagram of Expert System</vt:lpstr>
      <vt:lpstr>PowerPoint Presentation</vt:lpstr>
      <vt:lpstr>Participants in the development of Expert System</vt:lpstr>
      <vt:lpstr>fa</vt:lpstr>
      <vt:lpstr>hkj</vt:lpstr>
      <vt:lpstr>nls</vt:lpstr>
      <vt:lpstr>Nl/</vt:lpstr>
      <vt:lpstr>THANK YOU !!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Rohit Chobey</dc:creator>
  <cp:lastModifiedBy>Dheeraj Upraity</cp:lastModifiedBy>
  <cp:revision>520</cp:revision>
  <dcterms:created xsi:type="dcterms:W3CDTF">2023-12-25T15:25:25Z</dcterms:created>
  <dcterms:modified xsi:type="dcterms:W3CDTF">2024-02-12T15:46:30Z</dcterms:modified>
</cp:coreProperties>
</file>